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876" r:id="rId2"/>
    <p:sldId id="875" r:id="rId3"/>
    <p:sldId id="874" r:id="rId4"/>
    <p:sldId id="1013" r:id="rId5"/>
    <p:sldId id="872" r:id="rId6"/>
    <p:sldId id="1007" r:id="rId7"/>
    <p:sldId id="1008" r:id="rId8"/>
    <p:sldId id="1009" r:id="rId9"/>
    <p:sldId id="1010" r:id="rId10"/>
    <p:sldId id="1002" r:id="rId11"/>
    <p:sldId id="963" r:id="rId12"/>
    <p:sldId id="964" r:id="rId13"/>
    <p:sldId id="966" r:id="rId14"/>
    <p:sldId id="967" r:id="rId15"/>
    <p:sldId id="968" r:id="rId16"/>
    <p:sldId id="969" r:id="rId17"/>
    <p:sldId id="970" r:id="rId18"/>
    <p:sldId id="1003" r:id="rId19"/>
    <p:sldId id="975" r:id="rId20"/>
    <p:sldId id="977" r:id="rId21"/>
    <p:sldId id="1011" r:id="rId22"/>
    <p:sldId id="495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6600"/>
    <a:srgbClr val="0000FF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3/31/2016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CMSC202</a:t>
            </a:r>
            <a:br>
              <a:rPr lang="en-US" altLang="en-US" dirty="0"/>
            </a:br>
            <a:r>
              <a:rPr lang="en-US" altLang="en-US" dirty="0"/>
              <a:t> Computer Science II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15 </a:t>
            </a:r>
            <a:r>
              <a:rPr lang="en-US" altLang="en-US" sz="4000" dirty="0"/>
              <a:t>– </a:t>
            </a:r>
            <a:br>
              <a:rPr lang="en-US" altLang="en-US" sz="4000" dirty="0"/>
            </a:br>
            <a:r>
              <a:rPr lang="en-US" altLang="en-US" dirty="0" smtClean="0"/>
              <a:t>Polymorphism (Continued)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81500"/>
            <a:ext cx="6400800" cy="17526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</a:t>
            </a:r>
            <a:r>
              <a:rPr lang="en-US" dirty="0"/>
              <a:t>. Katherine Gibson</a:t>
            </a:r>
          </a:p>
        </p:txBody>
      </p:sp>
    </p:spTree>
    <p:extLst>
      <p:ext uri="{BB962C8B-B14F-4D97-AF65-F5344CB8AC3E}">
        <p14:creationId xmlns:p14="http://schemas.microsoft.com/office/powerpoint/2010/main" val="25057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Function Tables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Behind the Scenes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our 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Drive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function is virtual, </a:t>
            </a:r>
            <a:br>
              <a:rPr lang="en-US" altLang="en-US" dirty="0" smtClean="0"/>
            </a:br>
            <a:r>
              <a:rPr lang="en-US" altLang="en-US" dirty="0" smtClean="0"/>
              <a:t>how does the compiler know which child class’s version of the function to call?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4343400"/>
          <a:ext cx="8382000" cy="990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7128" name="TextBox 4"/>
          <p:cNvSpPr txBox="1">
            <a:spLocks noChangeArrowheads="1"/>
          </p:cNvSpPr>
          <p:nvPr/>
        </p:nvSpPr>
        <p:spPr bwMode="auto">
          <a:xfrm>
            <a:off x="381000" y="3810000"/>
            <a:ext cx="419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vector of Car* objects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C1D4F-679B-471B-BEAD-1A8129A33497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Function Tables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compiler uses </a:t>
            </a:r>
            <a:r>
              <a:rPr lang="en-US" altLang="en-US" b="1" i="1" dirty="0" smtClean="0"/>
              <a:t>virtual function tables</a:t>
            </a:r>
            <a:r>
              <a:rPr lang="en-US" altLang="en-US" dirty="0" smtClean="0"/>
              <a:t> whenever we use polymorphism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Virtual function tables are created for:</a:t>
            </a:r>
          </a:p>
          <a:p>
            <a:pPr lvl="1" eaLnBrk="1" hangingPunct="1"/>
            <a:r>
              <a:rPr lang="en-US" altLang="en-US" dirty="0" smtClean="0"/>
              <a:t>Classes </a:t>
            </a:r>
            <a:r>
              <a:rPr lang="en-US" altLang="en-US" dirty="0"/>
              <a:t>with virtual functions</a:t>
            </a:r>
          </a:p>
          <a:p>
            <a:pPr lvl="1" eaLnBrk="1" hangingPunct="1"/>
            <a:r>
              <a:rPr lang="en-US" altLang="en-US" dirty="0" smtClean="0"/>
              <a:t>Child </a:t>
            </a:r>
            <a:r>
              <a:rPr lang="en-US" altLang="en-US" dirty="0"/>
              <a:t>classes of those classes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44685-0178-4B9D-B52A-B4C09E8F27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2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Table Pointer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304800" y="2743200"/>
          <a:ext cx="8382000" cy="7016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7016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DA5FC-2CF7-4C22-9825-ED6ACF67F99E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Table Pointer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compiler adds a hidden variable</a:t>
            </a:r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0"/>
          <a:ext cx="8382000" cy="10683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702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73268-6DEA-4493-ADDA-79A9137748F5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Table Pointer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compiler also adds a virtual table of functions for each class</a:t>
            </a:r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0"/>
          <a:ext cx="8382000" cy="10683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702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5440363"/>
          <a:ext cx="1828800" cy="3667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28800"/>
              </a:tblGrid>
              <a:tr h="366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 virtual table</a:t>
                      </a:r>
                    </a:p>
                  </a:txBody>
                  <a:tcPr marT="45839" marB="4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5440363"/>
          <a:ext cx="1981200" cy="3667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81200"/>
              </a:tblGrid>
              <a:tr h="366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 virtual table</a:t>
                      </a:r>
                    </a:p>
                  </a:txBody>
                  <a:tcPr marT="45839" marB="4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5440363"/>
          <a:ext cx="1828800" cy="3667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28800"/>
              </a:tblGrid>
              <a:tr h="366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 virtual table</a:t>
                      </a:r>
                    </a:p>
                  </a:txBody>
                  <a:tcPr marT="45839" marB="4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00800" y="5440363"/>
          <a:ext cx="2209800" cy="3667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09800"/>
              </a:tblGrid>
              <a:tr h="366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 virtual table</a:t>
                      </a:r>
                    </a:p>
                  </a:txBody>
                  <a:tcPr marT="45839" marB="4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E0FD1-90D0-4515-9675-F28AAD0E4AC4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Table Pointer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Each virtual table has pointers to each </a:t>
            </a:r>
            <a:br>
              <a:rPr lang="en-US" altLang="en-US" dirty="0" smtClean="0"/>
            </a:br>
            <a:r>
              <a:rPr lang="en-US" altLang="en-US" dirty="0" smtClean="0"/>
              <a:t>of the virtual functions of that class</a:t>
            </a:r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0"/>
          <a:ext cx="8382000" cy="10683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702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5440363"/>
          <a:ext cx="1828800" cy="7318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28800"/>
              </a:tblGrid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 virtual table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 to SUV::Drive();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5440363"/>
          <a:ext cx="1981200" cy="7318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81200"/>
              </a:tblGrid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 virtual table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 to Jeep::Drive();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5440363"/>
          <a:ext cx="1828800" cy="7318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28800"/>
              </a:tblGrid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 virtual table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 to Van::Drive();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00800" y="5440363"/>
          <a:ext cx="2209800" cy="7318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09800"/>
              </a:tblGrid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 virtual table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 to Sedan::Drive();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AD0B0-AB62-4259-BCE0-94B00D0AA452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Table Pointer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hidden variable points to the </a:t>
            </a:r>
            <a:br>
              <a:rPr lang="en-US" altLang="en-US" dirty="0" smtClean="0"/>
            </a:br>
            <a:r>
              <a:rPr lang="en-US" altLang="en-US" dirty="0" smtClean="0"/>
              <a:t>appropriate virtual table of functions</a:t>
            </a:r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0"/>
          <a:ext cx="8382000" cy="10683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702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*__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vptr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5440363"/>
          <a:ext cx="1828800" cy="7318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28800"/>
              </a:tblGrid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SUV virtual table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 to SUV::Drive();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5440363"/>
          <a:ext cx="1981200" cy="7318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81200"/>
              </a:tblGrid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Jeep virtual table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 to Jeep::Drive();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5440363"/>
          <a:ext cx="1828800" cy="7318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28800"/>
              </a:tblGrid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Van virtual table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 to Van::Drive();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00800" y="5440363"/>
          <a:ext cx="2209800" cy="7318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09800"/>
              </a:tblGrid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Sedan virtual table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* to Sedan::Drive();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838200" y="3810000"/>
            <a:ext cx="0" cy="16303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3810000"/>
            <a:ext cx="0" cy="16303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3810000"/>
            <a:ext cx="0" cy="16303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2400" y="3810000"/>
            <a:ext cx="838200" cy="16303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038600" y="3810000"/>
            <a:ext cx="990600" cy="16303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96000" y="3810000"/>
            <a:ext cx="685800" cy="16303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162800" y="3810000"/>
            <a:ext cx="0" cy="16303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867400" y="3810000"/>
            <a:ext cx="2362200" cy="16303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92330-6A52-4074-9298-1F2AA3EBB0B2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2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Destructors/Constructors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Destructors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vehicPtr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vehicPtr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alt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For any class with virtual functions, you</a:t>
            </a:r>
            <a:br>
              <a:rPr lang="en-US" altLang="en-US" dirty="0" smtClean="0"/>
            </a:br>
            <a:r>
              <a:rPr lang="en-US" altLang="en-US" dirty="0" smtClean="0"/>
              <a:t>must declare a virtual destructor as well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n-US" alt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Why?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en-US" dirty="0" smtClean="0"/>
              <a:t>Non-virtual destructors will only </a:t>
            </a:r>
            <a:br>
              <a:rPr lang="en-US" altLang="en-US" dirty="0" smtClean="0"/>
            </a:br>
            <a:r>
              <a:rPr lang="en-US" altLang="en-US" dirty="0" smtClean="0"/>
              <a:t>invoke the base class’s destructor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937F5-6B5F-4831-91A2-884A603CDAD9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7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inheritance</a:t>
            </a:r>
          </a:p>
          <a:p>
            <a:r>
              <a:rPr lang="en-US" dirty="0" smtClean="0"/>
              <a:t>Overriding (vs overloading)</a:t>
            </a:r>
          </a:p>
          <a:p>
            <a:endParaRPr lang="en-US" dirty="0"/>
          </a:p>
          <a:p>
            <a:r>
              <a:rPr lang="en-US" dirty="0" smtClean="0"/>
              <a:t>Understanding polymorphism</a:t>
            </a:r>
            <a:endParaRPr lang="en-US" dirty="0"/>
          </a:p>
          <a:p>
            <a:pPr lvl="1"/>
            <a:r>
              <a:rPr lang="en-US" sz="3200" dirty="0"/>
              <a:t>Limitations of </a:t>
            </a:r>
            <a:r>
              <a:rPr lang="en-US" sz="3200" dirty="0" smtClean="0"/>
              <a:t>inheritance</a:t>
            </a:r>
            <a:endParaRPr lang="en-US" sz="3200" dirty="0"/>
          </a:p>
          <a:p>
            <a:pPr lvl="1"/>
            <a:r>
              <a:rPr lang="en-US" sz="3200" dirty="0"/>
              <a:t>Virtual </a:t>
            </a:r>
            <a:r>
              <a:rPr lang="en-US" sz="3200" dirty="0" smtClean="0"/>
              <a:t>functions</a:t>
            </a:r>
            <a:endParaRPr lang="en-US" sz="3200" dirty="0"/>
          </a:p>
          <a:p>
            <a:pPr lvl="1"/>
            <a:r>
              <a:rPr lang="en-US" sz="3200" dirty="0"/>
              <a:t>Abstract </a:t>
            </a:r>
            <a:r>
              <a:rPr lang="en-US" sz="3200" dirty="0" smtClean="0"/>
              <a:t>classes </a:t>
            </a:r>
            <a:r>
              <a:rPr lang="en-US" sz="3200" dirty="0"/>
              <a:t>&amp; </a:t>
            </a:r>
            <a:r>
              <a:rPr lang="en-US" sz="3200" dirty="0" smtClean="0"/>
              <a:t>function types</a:t>
            </a:r>
            <a:endParaRPr lang="en-US" sz="32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13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Not a thing... why?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use polymorphism and virtual functions to manipulate objects </a:t>
            </a:r>
            <a:r>
              <a:rPr lang="en-US" b="1" dirty="0" smtClean="0"/>
              <a:t>without</a:t>
            </a:r>
            <a:r>
              <a:rPr lang="en-US" dirty="0" smtClean="0"/>
              <a:t> knowing type or having complete information about the object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we construct an object, </a:t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b="1" dirty="0" smtClean="0"/>
              <a:t>have</a:t>
            </a:r>
            <a:r>
              <a:rPr lang="en-US" dirty="0" smtClean="0"/>
              <a:t> complete information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There’s no reason to have a virtual 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B800D-1EF4-4A98-B036-1B843EE69EE3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9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 (Bird, Cat, and Dog)</a:t>
            </a:r>
          </a:p>
          <a:p>
            <a:pPr lvl="1"/>
            <a:r>
              <a:rPr lang="en-US" dirty="0" smtClean="0"/>
              <a:t>All Animals can: Eat(), Speak(), and Perform()</a:t>
            </a:r>
          </a:p>
          <a:p>
            <a:r>
              <a:rPr lang="en-US" dirty="0" smtClean="0"/>
              <a:t>Vector of Animal pointers – what happens?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2" y="400202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LIVECODING!!!</a:t>
            </a:r>
            <a:endParaRPr lang="en-US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932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32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5" grpId="2"/>
      <p:bldP spid="5" grpId="3"/>
      <p:bldP spid="5" grpId="4"/>
      <p:bldP spid="5" grpId="5"/>
      <p:bldP spid="5" grpId="6"/>
      <p:bldP spid="5" grpId="7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3 is </a:t>
            </a:r>
            <a:r>
              <a:rPr lang="en-US" dirty="0" smtClean="0"/>
              <a:t>due tonight!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Exam 2 is in </a:t>
            </a:r>
            <a:r>
              <a:rPr lang="en-US" dirty="0" smtClean="0"/>
              <a:t>1 week</a:t>
            </a:r>
            <a:endParaRPr lang="en-US" dirty="0" smtClean="0"/>
          </a:p>
          <a:p>
            <a:pPr lvl="1"/>
            <a:r>
              <a:rPr lang="en-US" dirty="0" smtClean="0"/>
              <a:t>Will focus heavily on:</a:t>
            </a:r>
          </a:p>
          <a:p>
            <a:pPr lvl="2"/>
            <a:r>
              <a:rPr lang="en-US" sz="2800" dirty="0" smtClean="0"/>
              <a:t>Classes</a:t>
            </a:r>
          </a:p>
          <a:p>
            <a:pPr lvl="2"/>
            <a:r>
              <a:rPr lang="en-US" sz="2800" dirty="0" smtClean="0"/>
              <a:t>Inheritance</a:t>
            </a:r>
          </a:p>
          <a:p>
            <a:pPr lvl="2"/>
            <a:r>
              <a:rPr lang="en-US" sz="2800" dirty="0" smtClean="0"/>
              <a:t>Linked Lists</a:t>
            </a:r>
          </a:p>
          <a:p>
            <a:pPr lvl="2"/>
            <a:r>
              <a:rPr lang="en-US" sz="2800" dirty="0" smtClean="0"/>
              <a:t>Dynamic </a:t>
            </a:r>
            <a:r>
              <a:rPr lang="en-US" sz="2800" dirty="0" smtClean="0"/>
              <a:t>Memory</a:t>
            </a:r>
          </a:p>
          <a:p>
            <a:pPr lvl="2"/>
            <a:r>
              <a:rPr lang="en-US" sz="2800" u="sng" dirty="0" smtClean="0"/>
              <a:t>Some</a:t>
            </a:r>
            <a:r>
              <a:rPr lang="en-US" sz="2800" dirty="0" smtClean="0"/>
              <a:t> Polymorphism</a:t>
            </a:r>
            <a:endParaRPr lang="en-US" sz="2800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Project 3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seen something like this?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g++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-Wall -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–g -c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test1.cpp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file included from test1.cpp:4: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TrainCar.h:49: error: expected constructor, destructor, or type conversion before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‘&amp;’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token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error is not in </a:t>
            </a:r>
            <a:r>
              <a:rPr lang="en-US" dirty="0" err="1" smtClean="0"/>
              <a:t>TrainCar.h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Where is it?</a:t>
            </a:r>
          </a:p>
          <a:p>
            <a:pPr lvl="2"/>
            <a:r>
              <a:rPr lang="en-US" sz="2800" dirty="0" smtClean="0"/>
              <a:t>The “error” is in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test1.cpp</a:t>
            </a:r>
          </a:p>
          <a:p>
            <a:r>
              <a:rPr lang="en-US" dirty="0" smtClean="0"/>
              <a:t>Do </a:t>
            </a:r>
            <a:r>
              <a:rPr lang="en-US" b="1" u="sng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 change the </a:t>
            </a:r>
            <a:r>
              <a:rPr lang="en-US" dirty="0" err="1" smtClean="0"/>
              <a:t>TrainCar.h</a:t>
            </a:r>
            <a:r>
              <a:rPr lang="en-US" dirty="0" smtClean="0"/>
              <a:t> file!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04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polymorphism</a:t>
            </a:r>
            <a:endParaRPr lang="en-US" dirty="0" smtClean="0"/>
          </a:p>
          <a:p>
            <a:pPr lvl="1"/>
            <a:r>
              <a:rPr lang="en-US" sz="3200" dirty="0"/>
              <a:t>Limitations of inheritance</a:t>
            </a:r>
          </a:p>
          <a:p>
            <a:pPr lvl="1"/>
            <a:r>
              <a:rPr lang="en-US" sz="3200" dirty="0"/>
              <a:t>Virtual functions</a:t>
            </a:r>
          </a:p>
          <a:p>
            <a:pPr lvl="1"/>
            <a:r>
              <a:rPr lang="en-US" sz="3200" dirty="0"/>
              <a:t>Abstract classes &amp; function types</a:t>
            </a:r>
          </a:p>
          <a:p>
            <a:r>
              <a:rPr lang="en-US" dirty="0" smtClean="0"/>
              <a:t>Finishing polymorphism</a:t>
            </a:r>
            <a:endParaRPr lang="en-US" dirty="0" smtClean="0"/>
          </a:p>
          <a:p>
            <a:pPr lvl="1"/>
            <a:r>
              <a:rPr lang="en-US" sz="3200" dirty="0" smtClean="0"/>
              <a:t>Virtual function </a:t>
            </a:r>
            <a:r>
              <a:rPr lang="en-US" sz="3200" dirty="0"/>
              <a:t>Tables</a:t>
            </a:r>
          </a:p>
          <a:p>
            <a:pPr lvl="1"/>
            <a:r>
              <a:rPr lang="en-US" sz="3200" dirty="0"/>
              <a:t>Virtual </a:t>
            </a:r>
            <a:r>
              <a:rPr lang="en-US" sz="3200" dirty="0" smtClean="0"/>
              <a:t>destructors/constructors</a:t>
            </a:r>
            <a:endParaRPr lang="en-US" sz="3200" dirty="0"/>
          </a:p>
          <a:p>
            <a:r>
              <a:rPr lang="en-US" dirty="0" smtClean="0"/>
              <a:t>Livecoding application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1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br>
              <a:rPr lang="en-US" dirty="0" smtClean="0"/>
            </a:br>
            <a:r>
              <a:rPr lang="en-US" dirty="0" smtClean="0"/>
              <a:t>Virtual and Polymorphism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72500" cy="4742531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Assume we have   </a:t>
            </a:r>
            <a:r>
              <a:rPr lang="en-US" alt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400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vehiclePtr</a:t>
            </a:r>
            <a:r>
              <a:rPr lang="en-US" altLang="en-US" sz="24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altLang="en-US" sz="2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And this method call: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vehiclePtr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&gt;Drive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7870"/>
              </p:ext>
            </p:extLst>
          </p:nvPr>
        </p:nvGraphicFramePr>
        <p:xfrm>
          <a:off x="139699" y="2540000"/>
          <a:ext cx="8890001" cy="3568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701"/>
                <a:gridCol w="3276600"/>
                <a:gridCol w="3187700"/>
              </a:tblGrid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prototype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Vehicle class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Car class</a:t>
                      </a:r>
                      <a:endParaRPr lang="en-US" sz="2800" dirty="0"/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Vehicle::Drive</a:t>
                      </a:r>
                      <a:endParaRPr lang="en-US" sz="20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=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dirty="0" smtClean="0"/>
                        <a:t>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Must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886450" y="3149600"/>
            <a:ext cx="3016250" cy="86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0650" y="3149600"/>
            <a:ext cx="280035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80200" y="3721100"/>
            <a:ext cx="2222500" cy="292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4165600"/>
            <a:ext cx="280035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92800" y="4165600"/>
            <a:ext cx="3016250" cy="86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80200" y="4737100"/>
            <a:ext cx="2228850" cy="292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73350" y="5200106"/>
            <a:ext cx="310515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99150" y="5200106"/>
            <a:ext cx="3016250" cy="86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80200" y="5771606"/>
            <a:ext cx="2235200" cy="292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0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72500" cy="4742531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Assume we have   </a:t>
            </a:r>
            <a:r>
              <a:rPr lang="en-US" alt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400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vehiclePtr</a:t>
            </a:r>
            <a:r>
              <a:rPr lang="en-US" altLang="en-US" sz="24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altLang="en-US" sz="2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And this method call</a:t>
            </a:r>
            <a:r>
              <a:rPr lang="en-US" dirty="0"/>
              <a:t>: </a:t>
            </a:r>
            <a:r>
              <a:rPr lang="en-US" dirty="0" smtClean="0"/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vehiclePtr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&gt;Drive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796574"/>
              </p:ext>
            </p:extLst>
          </p:nvPr>
        </p:nvGraphicFramePr>
        <p:xfrm>
          <a:off x="139699" y="2540000"/>
          <a:ext cx="8890001" cy="3568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701"/>
                <a:gridCol w="3276600"/>
                <a:gridCol w="3187700"/>
              </a:tblGrid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prototype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Vehicle class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Car class</a:t>
                      </a:r>
                      <a:endParaRPr lang="en-US" sz="2800" dirty="0"/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Vehicle::Drive</a:t>
                      </a:r>
                      <a:endParaRPr lang="en-US" sz="20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=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dirty="0" smtClean="0"/>
                        <a:t>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Must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72500" cy="4742531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Assume we have   </a:t>
            </a:r>
            <a:r>
              <a:rPr lang="en-US" alt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400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vehiclePtr</a:t>
            </a:r>
            <a:r>
              <a:rPr lang="en-US" altLang="en-US" sz="24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altLang="en-US" sz="2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And this method call: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vehiclePtr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-&gt;Drive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46829"/>
              </p:ext>
            </p:extLst>
          </p:nvPr>
        </p:nvGraphicFramePr>
        <p:xfrm>
          <a:off x="139699" y="2540000"/>
          <a:ext cx="8890001" cy="3568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701"/>
                <a:gridCol w="3276600"/>
                <a:gridCol w="3187700"/>
              </a:tblGrid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prototype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Vehicle class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Car class</a:t>
                      </a:r>
                      <a:endParaRPr lang="en-US" sz="2800" dirty="0"/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Vehicle::Drive</a:t>
                      </a:r>
                      <a:endParaRPr lang="en-US" sz="20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=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dirty="0" smtClean="0"/>
                        <a:t>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Must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94301" y="3449389"/>
            <a:ext cx="302724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If no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Car::Drive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implementation, calls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Vehicle::Drive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58552" y="4649718"/>
            <a:ext cx="2272647" cy="46144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6900" y="4043605"/>
            <a:ext cx="314959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is a </a:t>
            </a:r>
            <a:r>
              <a:rPr lang="en-US" sz="2400" b="1" i="1" dirty="0" smtClean="0">
                <a:latin typeface="+mj-lt"/>
                <a:cs typeface="Courier New" panose="02070309020205020404" pitchFamily="49" charset="0"/>
              </a:rPr>
              <a:t>pure virtual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function, and Vehicle is now an </a:t>
            </a:r>
            <a:r>
              <a:rPr lang="en-US" sz="2400" b="1" i="1" dirty="0" smtClean="0">
                <a:latin typeface="+mj-lt"/>
                <a:cs typeface="Courier New" panose="02070309020205020404" pitchFamily="49" charset="0"/>
              </a:rPr>
              <a:t>abstract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class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9699" y="5243934"/>
            <a:ext cx="2362201" cy="7631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0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14337</TotalTime>
  <Words>838</Words>
  <Application>Microsoft Office PowerPoint</Application>
  <PresentationFormat>On-screen Show (4:3)</PresentationFormat>
  <Paragraphs>282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CMSC202  Computer Science II for Majors  Lecture 15 –  Polymorphism (Continued)</vt:lpstr>
      <vt:lpstr>Last Class We Covered</vt:lpstr>
      <vt:lpstr>Any Questions from Last Time?</vt:lpstr>
      <vt:lpstr>Common Project 3 Error</vt:lpstr>
      <vt:lpstr>Today’s Objectives</vt:lpstr>
      <vt:lpstr>Review of  Virtual and Polymorphism</vt:lpstr>
      <vt:lpstr>Overview of Polymorphism</vt:lpstr>
      <vt:lpstr>Overview of Polymorphism</vt:lpstr>
      <vt:lpstr>Overview of Polymorphism</vt:lpstr>
      <vt:lpstr>Virtual Function Tables</vt:lpstr>
      <vt:lpstr>Behind the Scenes</vt:lpstr>
      <vt:lpstr>Virtual Function Tables</vt:lpstr>
      <vt:lpstr>Virtual Table Pointer</vt:lpstr>
      <vt:lpstr>Virtual Table Pointer</vt:lpstr>
      <vt:lpstr>Virtual Table Pointer</vt:lpstr>
      <vt:lpstr>Virtual Table Pointer</vt:lpstr>
      <vt:lpstr>Virtual Table Pointer</vt:lpstr>
      <vt:lpstr>Virtual Destructors/Constructors</vt:lpstr>
      <vt:lpstr>Virtual Destructors</vt:lpstr>
      <vt:lpstr>Virtual Constructors</vt:lpstr>
      <vt:lpstr>Livecoding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321</cp:revision>
  <dcterms:created xsi:type="dcterms:W3CDTF">2014-05-05T14:25:42Z</dcterms:created>
  <dcterms:modified xsi:type="dcterms:W3CDTF">2016-03-31T20:02:54Z</dcterms:modified>
</cp:coreProperties>
</file>